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0" r:id="rId3"/>
    <p:sldId id="274" r:id="rId4"/>
    <p:sldId id="272" r:id="rId5"/>
    <p:sldId id="260" r:id="rId6"/>
    <p:sldId id="271" r:id="rId7"/>
    <p:sldId id="273" r:id="rId8"/>
    <p:sldId id="259" r:id="rId9"/>
    <p:sldId id="261" r:id="rId10"/>
    <p:sldId id="258" r:id="rId11"/>
    <p:sldId id="257" r:id="rId12"/>
    <p:sldId id="264"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9A9345-4B37-4BD2-B42C-09C0C41C0A32}" type="datetimeFigureOut">
              <a:rPr lang="en-US" smtClean="0"/>
              <a:pPr/>
              <a:t>21-Dec-22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A175D9-1B93-4F94-882A-4176381853A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9A9345-4B37-4BD2-B42C-09C0C41C0A32}" type="datetimeFigureOut">
              <a:rPr lang="en-US" smtClean="0"/>
              <a:pPr/>
              <a:t>21-Dec-22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175D9-1B93-4F94-882A-4176381853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A175D9-1B93-4F94-882A-4176381853A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9A9345-4B37-4BD2-B42C-09C0C41C0A32}" type="datetimeFigureOut">
              <a:rPr lang="en-US" smtClean="0"/>
              <a:pPr/>
              <a:t>21-Dec-22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9A9345-4B37-4BD2-B42C-09C0C41C0A32}" type="datetimeFigureOut">
              <a:rPr lang="en-US" smtClean="0"/>
              <a:pPr/>
              <a:t>21-Dec-22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2A175D9-1B93-4F94-882A-4176381853A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79A9345-4B37-4BD2-B42C-09C0C41C0A32}" type="datetimeFigureOut">
              <a:rPr lang="en-US" smtClean="0"/>
              <a:pPr/>
              <a:t>21-Dec-22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A175D9-1B93-4F94-882A-4176381853A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79A9345-4B37-4BD2-B42C-09C0C41C0A32}" type="datetimeFigureOut">
              <a:rPr lang="en-US" smtClean="0"/>
              <a:pPr/>
              <a:t>21-Dec-22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175D9-1B93-4F94-882A-4176381853A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9A9345-4B37-4BD2-B42C-09C0C41C0A32}" type="datetimeFigureOut">
              <a:rPr lang="en-US" smtClean="0"/>
              <a:pPr/>
              <a:t>21-Dec-22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A175D9-1B93-4F94-882A-4176381853A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9A9345-4B37-4BD2-B42C-09C0C41C0A32}" type="datetimeFigureOut">
              <a:rPr lang="en-US" smtClean="0"/>
              <a:pPr/>
              <a:t>21-Dec-22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2A175D9-1B93-4F94-882A-4176381853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79A9345-4B37-4BD2-B42C-09C0C41C0A32}" type="datetimeFigureOut">
              <a:rPr lang="en-US" smtClean="0"/>
              <a:pPr/>
              <a:t>21-Dec-22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A175D9-1B93-4F94-882A-4176381853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A175D9-1B93-4F94-882A-4176381853A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79A9345-4B37-4BD2-B42C-09C0C41C0A32}" type="datetimeFigureOut">
              <a:rPr lang="en-US" smtClean="0"/>
              <a:pPr/>
              <a:t>21-Dec-22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A175D9-1B93-4F94-882A-4176381853A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79A9345-4B37-4BD2-B42C-09C0C41C0A32}" type="datetimeFigureOut">
              <a:rPr lang="en-US" smtClean="0"/>
              <a:pPr/>
              <a:t>21-Dec-22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79A9345-4B37-4BD2-B42C-09C0C41C0A32}" type="datetimeFigureOut">
              <a:rPr lang="en-US" smtClean="0"/>
              <a:pPr/>
              <a:t>21-Dec-22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A175D9-1B93-4F94-882A-4176381853A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Bengal" TargetMode="External"/><Relationship Id="rId2" Type="http://schemas.openxmlformats.org/officeDocument/2006/relationships/hyperlink" Target="https://en.wikipedia.org/wiki/A.K._Fazlul_Huq" TargetMode="External"/><Relationship Id="rId1" Type="http://schemas.openxmlformats.org/officeDocument/2006/relationships/slideLayout" Target="../slideLayouts/slideLayout2.xml"/><Relationship Id="rId4" Type="http://schemas.openxmlformats.org/officeDocument/2006/relationships/hyperlink" Target="https://en.wikipedia.org/wiki/Chaudhari_Khaliquzzaman"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Governor-General_of_Pakistan" TargetMode="External"/><Relationship Id="rId3" Type="http://schemas.openxmlformats.org/officeDocument/2006/relationships/hyperlink" Target="https://en.wikipedia.org/wiki/Lawyer" TargetMode="External"/><Relationship Id="rId7" Type="http://schemas.openxmlformats.org/officeDocument/2006/relationships/hyperlink" Target="https://en.wikipedia.org/wiki/Independence_Day_(Pakistan)" TargetMode="External"/><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hyperlink" Target="https://en.wikipedia.org/wiki/All-India_Muslim_League" TargetMode="External"/><Relationship Id="rId5" Type="http://schemas.openxmlformats.org/officeDocument/2006/relationships/hyperlink" Target="https://en.wikipedia.org/wiki/Pakistan" TargetMode="External"/><Relationship Id="rId4" Type="http://schemas.openxmlformats.org/officeDocument/2006/relationships/hyperlink" Target="https://en.wikipedia.org/wiki/Politician" TargetMode="External"/><Relationship Id="rId9" Type="http://schemas.openxmlformats.org/officeDocument/2006/relationships/hyperlink" Target="https://en.wikipedia.org/wiki/Holidays_in_Pakista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Indian_National_Congress" TargetMode="External"/><Relationship Id="rId2" Type="http://schemas.openxmlformats.org/officeDocument/2006/relationships/hyperlink" Target="https://en.wikipedia.org/wiki/Indian_provincial_elections,_1946" TargetMode="External"/><Relationship Id="rId1" Type="http://schemas.openxmlformats.org/officeDocument/2006/relationships/slideLayout" Target="../slideLayouts/slideLayout2.xml"/><Relationship Id="rId5" Type="http://schemas.openxmlformats.org/officeDocument/2006/relationships/hyperlink" Target="https://en.wikipedia.org/wiki/Cabinet_Mission_Plan" TargetMode="External"/><Relationship Id="rId4" Type="http://schemas.openxmlformats.org/officeDocument/2006/relationships/hyperlink" Target="https://en.wikipedia.org/wiki/British_Rule"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Governor-General_of_India" TargetMode="External"/><Relationship Id="rId3" Type="http://schemas.openxmlformats.org/officeDocument/2006/relationships/hyperlink" Target="https://en.wikipedia.org/wiki/Indian_nationalism" TargetMode="External"/><Relationship Id="rId7" Type="http://schemas.openxmlformats.org/officeDocument/2006/relationships/hyperlink" Target="https://en.wikipedia.org/wiki/Master_Tara_Singh" TargetMode="External"/><Relationship Id="rId2" Type="http://schemas.openxmlformats.org/officeDocument/2006/relationships/hyperlink" Target="https://en.wikipedia.org/wiki/British_Rule" TargetMode="External"/><Relationship Id="rId1" Type="http://schemas.openxmlformats.org/officeDocument/2006/relationships/slideLayout" Target="../slideLayouts/slideLayout2.xml"/><Relationship Id="rId6" Type="http://schemas.openxmlformats.org/officeDocument/2006/relationships/hyperlink" Target="https://en.wikipedia.org/wiki/All-India_Muslim_League" TargetMode="External"/><Relationship Id="rId11" Type="http://schemas.openxmlformats.org/officeDocument/2006/relationships/hyperlink" Target="https://en.wikipedia.org/wiki/Fourteenth_of_August" TargetMode="External"/><Relationship Id="rId5" Type="http://schemas.openxmlformats.org/officeDocument/2006/relationships/hyperlink" Target="https://en.wikipedia.org/wiki/Abul_Kalam_Azad" TargetMode="External"/><Relationship Id="rId10" Type="http://schemas.openxmlformats.org/officeDocument/2006/relationships/hyperlink" Target="https://en.wikipedia.org/wiki/Partition_of_India" TargetMode="External"/><Relationship Id="rId4" Type="http://schemas.openxmlformats.org/officeDocument/2006/relationships/hyperlink" Target="https://en.wikipedia.org/wiki/Jawaharlal_Nehru" TargetMode="External"/><Relationship Id="rId9" Type="http://schemas.openxmlformats.org/officeDocument/2006/relationships/hyperlink" Target="https://en.wikipedia.org/wiki/Louis_Mountbatten,_1st_Earl_Mountbatten_of_Burm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800" dirty="0" smtClean="0">
                <a:latin typeface="Times New Roman" pitchFamily="18" charset="0"/>
                <a:cs typeface="Times New Roman" pitchFamily="18" charset="0"/>
              </a:rPr>
              <a:t>SEM-IV, CC-10</a:t>
            </a:r>
          </a:p>
          <a:p>
            <a:r>
              <a:rPr lang="en-US" sz="2800" dirty="0" smtClean="0">
                <a:latin typeface="Times New Roman" pitchFamily="18" charset="0"/>
                <a:cs typeface="Times New Roman" pitchFamily="18" charset="0"/>
              </a:rPr>
              <a:t>DEBABRATA NANDI</a:t>
            </a:r>
            <a:endParaRPr lang="en-US" sz="2800" dirty="0">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US" b="1" dirty="0" smtClean="0">
                <a:solidFill>
                  <a:srgbClr val="FF0000"/>
                </a:solidFill>
                <a:latin typeface="Times New Roman" pitchFamily="18" charset="0"/>
                <a:cs typeface="Times New Roman" pitchFamily="18" charset="0"/>
              </a:rPr>
              <a:t>The Pakistan  Movement      </a:t>
            </a:r>
            <a:endParaRPr lang="en-US" b="1"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Lahore resolution  </a:t>
            </a:r>
            <a:endParaRPr lang="en-US" dirty="0"/>
          </a:p>
        </p:txBody>
      </p:sp>
      <p:sp>
        <p:nvSpPr>
          <p:cNvPr id="3" name="Content Placeholder 2"/>
          <p:cNvSpPr>
            <a:spLocks noGrp="1"/>
          </p:cNvSpPr>
          <p:nvPr>
            <p:ph sz="quarter" idx="1"/>
          </p:nvPr>
        </p:nvSpPr>
        <p:spPr>
          <a:ln>
            <a:solidFill>
              <a:schemeClr val="accent1"/>
            </a:solidFill>
          </a:ln>
        </p:spPr>
        <p:txBody>
          <a:bodyPr>
            <a:normAutofit lnSpcReduction="10000"/>
          </a:bodyPr>
          <a:lstStyle/>
          <a:p>
            <a:pPr>
              <a:buNone/>
            </a:pPr>
            <a:r>
              <a:rPr lang="en-US" i="1" dirty="0" smtClean="0"/>
              <a:t>The All India Muslim League met in Lahore in March 1940. The League adopted a resolution that has become known as the Lahore Resolution. March 23, the date on which this Resolution was adopted, is celebrated in Pakistan every year. The resolution was moved in the general session by </a:t>
            </a:r>
            <a:r>
              <a:rPr lang="en-US" i="1" u="sng" dirty="0" smtClean="0">
                <a:solidFill>
                  <a:srgbClr val="00B0F0"/>
                </a:solidFill>
                <a:hlinkClick r:id="rId2" tooltip="A.K. Fazlul Huq"/>
              </a:rPr>
              <a:t>A.K. </a:t>
            </a:r>
            <a:r>
              <a:rPr lang="en-US" i="1" u="sng" dirty="0" err="1" smtClean="0">
                <a:solidFill>
                  <a:srgbClr val="00B0F0"/>
                </a:solidFill>
                <a:hlinkClick r:id="rId2" tooltip="A.K. Fazlul Huq"/>
              </a:rPr>
              <a:t>Fazlul</a:t>
            </a:r>
            <a:r>
              <a:rPr lang="en-US" i="1" u="sng" dirty="0" smtClean="0">
                <a:solidFill>
                  <a:srgbClr val="00B0F0"/>
                </a:solidFill>
                <a:hlinkClick r:id="rId2" tooltip="A.K. Fazlul Huq"/>
              </a:rPr>
              <a:t> </a:t>
            </a:r>
            <a:r>
              <a:rPr lang="en-US" i="1" u="sng" dirty="0" err="1" smtClean="0">
                <a:solidFill>
                  <a:srgbClr val="00B0F0"/>
                </a:solidFill>
                <a:hlinkClick r:id="rId2" tooltip="A.K. Fazlul Huq"/>
              </a:rPr>
              <a:t>Huq</a:t>
            </a:r>
            <a:r>
              <a:rPr lang="en-US" i="1" dirty="0" smtClean="0"/>
              <a:t>, the chief minister of undivided </a:t>
            </a:r>
            <a:r>
              <a:rPr lang="en-US" i="1" dirty="0" smtClean="0">
                <a:hlinkClick r:id="rId3" tooltip="Bengal"/>
              </a:rPr>
              <a:t>Bengal</a:t>
            </a:r>
            <a:r>
              <a:rPr lang="en-US" i="1" dirty="0" smtClean="0"/>
              <a:t>, and was seconded by </a:t>
            </a:r>
            <a:r>
              <a:rPr lang="en-US" i="1" dirty="0" err="1" smtClean="0">
                <a:hlinkClick r:id="rId4" tooltip="Chaudhari Khaliquzzaman"/>
              </a:rPr>
              <a:t>Choudhury</a:t>
            </a:r>
            <a:r>
              <a:rPr lang="en-US" i="1" dirty="0" smtClean="0">
                <a:hlinkClick r:id="rId4" tooltip="Chaudhari Khaliquzzaman"/>
              </a:rPr>
              <a:t> </a:t>
            </a:r>
            <a:r>
              <a:rPr lang="en-US" i="1" dirty="0" err="1" smtClean="0">
                <a:hlinkClick r:id="rId4" tooltip="Chaudhari Khaliquzzaman"/>
              </a:rPr>
              <a:t>Khaliquzzaman</a:t>
            </a:r>
            <a:r>
              <a:rPr lang="en-US" i="1" dirty="0" smtClean="0"/>
              <a:t>, a leader from what was United Provinces (now Uttar Pradesh). The full, unedited text of the resolution is reproduced below</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The All India Muslim League Working Committee, Lahore session, March 1940. Jinnah in the centre, fourth from the lef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The All India Muslim League Working Committee, Lahore session, March 1940. Jinnah in the centre, fourth from the lef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The All India Muslim League Working Committee, Lahore session, March 1940. Jinnah in the centre, fourth from the lef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https://upload.wikimedia.org/wikipedia/commons/thumb/2/2e/Working_Committee.jpg/300px-Working_Committee.jpg"/>
          <p:cNvPicPr>
            <a:picLocks noChangeAspect="1" noChangeArrowheads="1"/>
          </p:cNvPicPr>
          <p:nvPr/>
        </p:nvPicPr>
        <p:blipFill>
          <a:blip r:embed="rId2"/>
          <a:srcRect/>
          <a:stretch>
            <a:fillRect/>
          </a:stretch>
        </p:blipFill>
        <p:spPr bwMode="auto">
          <a:xfrm>
            <a:off x="432917" y="457200"/>
            <a:ext cx="8164281" cy="5867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9458" name="Picture 2" descr="https://upload.wikimedia.org/wikipedia/commons/thumb/3/36/Jinnah1945a.jpg/98px-Jinnah1945a.jpg"/>
          <p:cNvPicPr>
            <a:picLocks noChangeAspect="1" noChangeArrowheads="1"/>
          </p:cNvPicPr>
          <p:nvPr/>
        </p:nvPicPr>
        <p:blipFill>
          <a:blip r:embed="rId2"/>
          <a:srcRect/>
          <a:stretch>
            <a:fillRect/>
          </a:stretch>
        </p:blipFill>
        <p:spPr bwMode="auto">
          <a:xfrm>
            <a:off x="6629400" y="1295400"/>
            <a:ext cx="1905000" cy="4648200"/>
          </a:xfrm>
          <a:prstGeom prst="rect">
            <a:avLst/>
          </a:prstGeom>
          <a:noFill/>
        </p:spPr>
      </p:pic>
      <p:sp>
        <p:nvSpPr>
          <p:cNvPr id="19459" name="Rectangle 3"/>
          <p:cNvSpPr>
            <a:spLocks noChangeArrowheads="1"/>
          </p:cNvSpPr>
          <p:nvPr/>
        </p:nvSpPr>
        <p:spPr bwMode="auto">
          <a:xfrm>
            <a:off x="457200" y="609600"/>
            <a:ext cx="5638800" cy="61247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222222"/>
                </a:solidFill>
                <a:effectLst/>
                <a:latin typeface="Arial" pitchFamily="34" charset="0"/>
                <a:cs typeface="Arial" pitchFamily="34" charset="0"/>
              </a:rPr>
              <a:t>Muhammad Ali Jinnah</a:t>
            </a:r>
            <a:r>
              <a:rPr kumimoji="0" lang="en-US" sz="2800" b="0" i="0" u="none" strike="noStrike" cap="none" normalizeH="0" baseline="0" dirty="0" smtClean="0">
                <a:ln>
                  <a:noFill/>
                </a:ln>
                <a:solidFill>
                  <a:srgbClr val="222222"/>
                </a:solidFill>
                <a:effectLst/>
                <a:latin typeface="Arial" pitchFamily="34" charset="0"/>
                <a:cs typeface="Arial" pitchFamily="34" charset="0"/>
              </a:rPr>
              <a:t> </a:t>
            </a:r>
            <a:r>
              <a:rPr kumimoji="0" lang="en-US" sz="2800" b="0" i="0" u="none" strike="noStrike" cap="none" normalizeH="0" baseline="0" dirty="0" smtClean="0">
                <a:ln>
                  <a:noFill/>
                </a:ln>
                <a:solidFill>
                  <a:srgbClr val="222222"/>
                </a:solidFill>
                <a:effectLst/>
                <a:latin typeface="Arial" pitchFamily="34" charset="0"/>
                <a:cs typeface="Arial" pitchFamily="34" charset="0"/>
              </a:rPr>
              <a:t>was </a:t>
            </a:r>
            <a:r>
              <a:rPr kumimoji="0" lang="en-US" sz="2800" b="0" i="0" u="none" strike="noStrike" cap="none" normalizeH="0" baseline="0" dirty="0" smtClean="0">
                <a:ln>
                  <a:noFill/>
                </a:ln>
                <a:solidFill>
                  <a:srgbClr val="222222"/>
                </a:solidFill>
                <a:effectLst/>
                <a:latin typeface="Arial" pitchFamily="34" charset="0"/>
                <a:cs typeface="Arial" pitchFamily="34" charset="0"/>
              </a:rPr>
              <a:t>a </a:t>
            </a:r>
            <a:r>
              <a:rPr kumimoji="0" lang="en-US" sz="2800" b="0" i="0" u="none" strike="noStrike" cap="none" normalizeH="0" baseline="0" dirty="0" smtClean="0">
                <a:ln>
                  <a:noFill/>
                </a:ln>
                <a:solidFill>
                  <a:srgbClr val="0B0080"/>
                </a:solidFill>
                <a:effectLst/>
                <a:latin typeface="Arial" pitchFamily="34" charset="0"/>
                <a:cs typeface="Arial" pitchFamily="34" charset="0"/>
                <a:hlinkClick r:id="rId3" tooltip="Lawyer"/>
              </a:rPr>
              <a:t>lawyer</a:t>
            </a:r>
            <a:r>
              <a:rPr kumimoji="0" lang="en-US" sz="2800" b="0" i="0" u="none" strike="noStrike" cap="none" normalizeH="0" baseline="0" dirty="0" smtClean="0">
                <a:ln>
                  <a:noFill/>
                </a:ln>
                <a:solidFill>
                  <a:srgbClr val="222222"/>
                </a:solidFill>
                <a:effectLst/>
                <a:latin typeface="Arial" pitchFamily="34" charset="0"/>
                <a:cs typeface="Arial" pitchFamily="34" charset="0"/>
              </a:rPr>
              <a:t>, </a:t>
            </a:r>
            <a:r>
              <a:rPr kumimoji="0" lang="en-US" sz="2800" b="0" i="0" u="none" strike="noStrike" cap="none" normalizeH="0" baseline="0" dirty="0" smtClean="0">
                <a:ln>
                  <a:noFill/>
                </a:ln>
                <a:solidFill>
                  <a:srgbClr val="0B0080"/>
                </a:solidFill>
                <a:effectLst/>
                <a:latin typeface="Arial" pitchFamily="34" charset="0"/>
                <a:cs typeface="Arial" pitchFamily="34" charset="0"/>
                <a:hlinkClick r:id="rId4" tooltip="Politician"/>
              </a:rPr>
              <a:t>politician</a:t>
            </a:r>
            <a:r>
              <a:rPr kumimoji="0" lang="en-US" sz="2800" b="0" i="0" u="none" strike="noStrike" cap="none" normalizeH="0" baseline="0" dirty="0" smtClean="0">
                <a:ln>
                  <a:noFill/>
                </a:ln>
                <a:solidFill>
                  <a:srgbClr val="222222"/>
                </a:solidFill>
                <a:effectLst/>
                <a:latin typeface="Arial" pitchFamily="34" charset="0"/>
                <a:cs typeface="Arial" pitchFamily="34" charset="0"/>
              </a:rPr>
              <a:t>, and the founder of </a:t>
            </a:r>
            <a:r>
              <a:rPr kumimoji="0" lang="en-US" sz="2800" b="0" i="0" u="none" strike="noStrike" cap="none" normalizeH="0" baseline="0" dirty="0" smtClean="0">
                <a:ln>
                  <a:noFill/>
                </a:ln>
                <a:solidFill>
                  <a:srgbClr val="0B0080"/>
                </a:solidFill>
                <a:effectLst/>
                <a:latin typeface="Arial" pitchFamily="34" charset="0"/>
                <a:cs typeface="Arial" pitchFamily="34" charset="0"/>
                <a:hlinkClick r:id="rId5" tooltip="Pakistan"/>
              </a:rPr>
              <a:t>Pakistan</a:t>
            </a:r>
            <a:r>
              <a:rPr kumimoji="0" lang="en-US" sz="2800" b="0" i="0" u="none" strike="noStrike" cap="none" normalizeH="0" baseline="0" dirty="0" smtClean="0">
                <a:ln>
                  <a:noFill/>
                </a:ln>
                <a:solidFill>
                  <a:srgbClr val="222222"/>
                </a:solidFill>
                <a:effectLst/>
                <a:latin typeface="Arial" pitchFamily="34" charset="0"/>
                <a:cs typeface="Arial" pitchFamily="34" charset="0"/>
              </a:rPr>
              <a:t>.</a:t>
            </a:r>
            <a:r>
              <a:rPr kumimoji="0" lang="en-US" sz="2800" b="0" i="0" u="none" strike="noStrike" cap="none" normalizeH="0" baseline="0" dirty="0" smtClean="0">
                <a:ln>
                  <a:noFill/>
                </a:ln>
                <a:solidFill>
                  <a:srgbClr val="222222"/>
                </a:solidFill>
                <a:effectLst/>
                <a:latin typeface="Arial" pitchFamily="34" charset="0"/>
                <a:cs typeface="Arial" pitchFamily="34" charset="0"/>
              </a:rPr>
              <a:t> Jinnah served as the leader of the </a:t>
            </a:r>
            <a:r>
              <a:rPr kumimoji="0" lang="en-US" sz="2800" b="0" i="0" u="none" strike="noStrike" cap="none" normalizeH="0" baseline="0" dirty="0" smtClean="0">
                <a:ln>
                  <a:noFill/>
                </a:ln>
                <a:solidFill>
                  <a:srgbClr val="0B0080"/>
                </a:solidFill>
                <a:effectLst/>
                <a:latin typeface="Arial" pitchFamily="34" charset="0"/>
                <a:cs typeface="Arial" pitchFamily="34" charset="0"/>
                <a:hlinkClick r:id="rId6" tooltip="All-India Muslim League"/>
              </a:rPr>
              <a:t>All-India Muslim League</a:t>
            </a:r>
            <a:r>
              <a:rPr kumimoji="0" lang="en-US" sz="2800" b="0" i="0" u="none" strike="noStrike" cap="none" normalizeH="0" baseline="0" dirty="0" smtClean="0">
                <a:ln>
                  <a:noFill/>
                </a:ln>
                <a:solidFill>
                  <a:srgbClr val="222222"/>
                </a:solidFill>
                <a:effectLst/>
                <a:latin typeface="Arial" pitchFamily="34" charset="0"/>
                <a:cs typeface="Arial" pitchFamily="34" charset="0"/>
              </a:rPr>
              <a:t> from 1913 until </a:t>
            </a:r>
            <a:r>
              <a:rPr kumimoji="0" lang="en-US" sz="2800" b="0" i="0" u="none" strike="noStrike" cap="none" normalizeH="0" baseline="0" dirty="0" smtClean="0">
                <a:ln>
                  <a:noFill/>
                </a:ln>
                <a:solidFill>
                  <a:srgbClr val="0B0080"/>
                </a:solidFill>
                <a:effectLst/>
                <a:latin typeface="Arial" pitchFamily="34" charset="0"/>
                <a:cs typeface="Arial" pitchFamily="34" charset="0"/>
                <a:hlinkClick r:id="rId7" tooltip="Independence Day (Pakistan)"/>
              </a:rPr>
              <a:t>Pakistan's independence</a:t>
            </a:r>
            <a:r>
              <a:rPr kumimoji="0" lang="en-US" sz="2800" b="0" i="0" u="none" strike="noStrike" cap="none" normalizeH="0" baseline="0" dirty="0" smtClean="0">
                <a:ln>
                  <a:noFill/>
                </a:ln>
                <a:solidFill>
                  <a:srgbClr val="222222"/>
                </a:solidFill>
                <a:effectLst/>
                <a:latin typeface="Arial" pitchFamily="34" charset="0"/>
                <a:cs typeface="Arial" pitchFamily="34" charset="0"/>
              </a:rPr>
              <a:t> on 14 August 1947, and then as Pakistan's first </a:t>
            </a:r>
            <a:r>
              <a:rPr kumimoji="0" lang="en-US" sz="2800" b="0" i="0" u="none" strike="noStrike" cap="none" normalizeH="0" baseline="0" dirty="0" smtClean="0">
                <a:ln>
                  <a:noFill/>
                </a:ln>
                <a:solidFill>
                  <a:srgbClr val="0B0080"/>
                </a:solidFill>
                <a:effectLst/>
                <a:latin typeface="Arial" pitchFamily="34" charset="0"/>
                <a:cs typeface="Arial" pitchFamily="34" charset="0"/>
                <a:hlinkClick r:id="rId8" tooltip="Governor-General of Pakistan"/>
              </a:rPr>
              <a:t>Governor-General</a:t>
            </a:r>
            <a:r>
              <a:rPr kumimoji="0" lang="en-US" sz="2800" b="0" i="0" u="none" strike="noStrike" cap="none" normalizeH="0" baseline="0" dirty="0" smtClean="0">
                <a:ln>
                  <a:noFill/>
                </a:ln>
                <a:solidFill>
                  <a:srgbClr val="222222"/>
                </a:solidFill>
                <a:effectLst/>
                <a:latin typeface="Arial" pitchFamily="34" charset="0"/>
                <a:cs typeface="Arial" pitchFamily="34" charset="0"/>
              </a:rPr>
              <a:t> until his death. He is revered in Pakistan as </a:t>
            </a:r>
            <a:r>
              <a:rPr kumimoji="0" lang="en-US" sz="2800" b="0" i="1" u="none" strike="noStrike" cap="none" normalizeH="0" baseline="0" dirty="0" err="1" smtClean="0">
                <a:ln>
                  <a:noFill/>
                </a:ln>
                <a:solidFill>
                  <a:srgbClr val="222222"/>
                </a:solidFill>
                <a:effectLst/>
                <a:latin typeface="Arial" pitchFamily="34" charset="0"/>
                <a:cs typeface="Arial" pitchFamily="34" charset="0"/>
              </a:rPr>
              <a:t>Quaid-i-Azam</a:t>
            </a:r>
            <a:r>
              <a:rPr kumimoji="0" lang="en-US" sz="2800" b="0" i="1" u="none" strike="noStrike" cap="none" normalizeH="0" baseline="0" dirty="0" smtClean="0">
                <a:ln>
                  <a:noFill/>
                </a:ln>
                <a:solidFill>
                  <a:srgbClr val="222222"/>
                </a:solidFill>
                <a:effectLst/>
                <a:latin typeface="Arial" pitchFamily="34" charset="0"/>
                <a:cs typeface="Arial" pitchFamily="34" charset="0"/>
              </a:rPr>
              <a:t> (FATHER</a:t>
            </a:r>
            <a:r>
              <a:rPr kumimoji="0" lang="en-US" sz="2800" b="0" i="1" u="none" strike="noStrike" cap="none" normalizeH="0" dirty="0" smtClean="0">
                <a:ln>
                  <a:noFill/>
                </a:ln>
                <a:solidFill>
                  <a:srgbClr val="222222"/>
                </a:solidFill>
                <a:effectLst/>
                <a:latin typeface="Arial" pitchFamily="34" charset="0"/>
                <a:cs typeface="Arial" pitchFamily="34" charset="0"/>
              </a:rPr>
              <a:t> OF PAKISTAN)</a:t>
            </a:r>
            <a:r>
              <a:rPr kumimoji="0" lang="en-US" sz="2800" b="0" i="0" u="none" strike="noStrike" cap="none" normalizeH="0" baseline="0" dirty="0" smtClean="0">
                <a:ln>
                  <a:noFill/>
                </a:ln>
                <a:solidFill>
                  <a:srgbClr val="222222"/>
                </a:solidFill>
                <a:effectLst/>
                <a:latin typeface="Arial" pitchFamily="34" charset="0"/>
                <a:cs typeface="Arial" pitchFamily="34" charset="0"/>
              </a:rPr>
              <a:t> </a:t>
            </a:r>
            <a:r>
              <a:rPr kumimoji="0" lang="en-US" sz="2800" b="0" i="0" u="none" strike="noStrike" cap="none" normalizeH="0" baseline="0" dirty="0" smtClean="0">
                <a:ln>
                  <a:noFill/>
                </a:ln>
                <a:solidFill>
                  <a:srgbClr val="222222"/>
                </a:solidFill>
                <a:effectLst/>
                <a:latin typeface="Arial" pitchFamily="34" charset="0"/>
                <a:cs typeface="Arial" pitchFamily="34" charset="0"/>
              </a:rPr>
              <a:t>His </a:t>
            </a:r>
            <a:r>
              <a:rPr kumimoji="0" lang="en-US" sz="2800" b="0" i="0" u="none" strike="noStrike" cap="none" normalizeH="0" baseline="0" dirty="0" smtClean="0">
                <a:ln>
                  <a:noFill/>
                </a:ln>
                <a:solidFill>
                  <a:srgbClr val="222222"/>
                </a:solidFill>
                <a:effectLst/>
                <a:latin typeface="Arial" pitchFamily="34" charset="0"/>
                <a:cs typeface="Arial" pitchFamily="34" charset="0"/>
              </a:rPr>
              <a:t>birthday is considered a </a:t>
            </a:r>
            <a:r>
              <a:rPr kumimoji="0" lang="en-US" sz="2800" b="0" i="0" u="none" strike="noStrike" cap="none" normalizeH="0" baseline="0" dirty="0" smtClean="0">
                <a:ln>
                  <a:noFill/>
                </a:ln>
                <a:solidFill>
                  <a:srgbClr val="0B0080"/>
                </a:solidFill>
                <a:effectLst/>
                <a:latin typeface="Arial" pitchFamily="34" charset="0"/>
                <a:cs typeface="Arial" pitchFamily="34" charset="0"/>
                <a:hlinkClick r:id="rId9" tooltip="Holidays in Pakistan"/>
              </a:rPr>
              <a:t>national holiday</a:t>
            </a:r>
            <a:r>
              <a:rPr kumimoji="0" lang="en-US" sz="2800" b="0" i="0" u="none" strike="noStrike" cap="none" normalizeH="0" baseline="0" dirty="0" smtClean="0">
                <a:ln>
                  <a:noFill/>
                </a:ln>
                <a:solidFill>
                  <a:srgbClr val="222222"/>
                </a:solidFill>
                <a:effectLst/>
                <a:latin typeface="Arial" pitchFamily="34" charset="0"/>
                <a:cs typeface="Arial" pitchFamily="34" charset="0"/>
              </a:rPr>
              <a:t> in Pakistan</a:t>
            </a:r>
            <a:r>
              <a:rPr kumimoji="0" lang="en-US" sz="2800" b="0" i="0" u="none" strike="noStrike" cap="none" normalizeH="0" baseline="0" dirty="0" smtClean="0">
                <a:ln>
                  <a:noFill/>
                </a:ln>
                <a:solidFill>
                  <a:srgbClr val="222222"/>
                </a:solidFill>
                <a:effectLst/>
                <a:latin typeface="Arial" pitchFamily="34" charset="0"/>
                <a:cs typeface="Arial" pitchFamily="34"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685800"/>
            <a:ext cx="8503920" cy="5413248"/>
          </a:xfrm>
        </p:spPr>
        <p:txBody>
          <a:bodyPr>
            <a:normAutofit fontScale="77500" lnSpcReduction="20000"/>
          </a:bodyPr>
          <a:lstStyle/>
          <a:p>
            <a:r>
              <a:rPr lang="en-US" sz="3400" dirty="0" smtClean="0"/>
              <a:t>The </a:t>
            </a:r>
            <a:r>
              <a:rPr lang="en-US" sz="3400" dirty="0" smtClean="0">
                <a:hlinkClick r:id="rId2" tooltip="Indian provincial elections, 1946"/>
              </a:rPr>
              <a:t>1946 elections</a:t>
            </a:r>
            <a:r>
              <a:rPr lang="en-US" sz="3400" dirty="0" smtClean="0"/>
              <a:t> resulted in the Muslim League winning 90 percent of the seats reserved for Muslims. Thus, the 1946 election was effectively a plebiscite in which the Indian Muslims were to vote on the creation of Pakistan, a plebiscite won by the Muslim League</a:t>
            </a:r>
            <a:r>
              <a:rPr lang="en-US" sz="3400" dirty="0" smtClean="0"/>
              <a:t>.</a:t>
            </a:r>
            <a:r>
              <a:rPr lang="en-US" sz="3400" dirty="0" smtClean="0"/>
              <a:t> This victory was assisted by the support given to the Muslim League by the support of the landowners of </a:t>
            </a:r>
            <a:r>
              <a:rPr lang="en-US" sz="3400" dirty="0" err="1" smtClean="0"/>
              <a:t>Sindh</a:t>
            </a:r>
            <a:r>
              <a:rPr lang="en-US" sz="3400" dirty="0" smtClean="0"/>
              <a:t> and Punjab. The </a:t>
            </a:r>
            <a:r>
              <a:rPr lang="en-US" sz="3400" dirty="0" smtClean="0">
                <a:hlinkClick r:id="rId3" tooltip="Indian National Congress"/>
              </a:rPr>
              <a:t>Congress</a:t>
            </a:r>
            <a:r>
              <a:rPr lang="en-US" sz="3400" dirty="0" smtClean="0"/>
              <a:t>, which initially denied the Muslim League's claim of being the sole representative of Indian Muslims, was now forced to </a:t>
            </a:r>
            <a:r>
              <a:rPr lang="en-US" sz="3400" dirty="0" err="1" smtClean="0"/>
              <a:t>recognise</a:t>
            </a:r>
            <a:r>
              <a:rPr lang="en-US" sz="3400" dirty="0" smtClean="0"/>
              <a:t> the fact</a:t>
            </a:r>
            <a:r>
              <a:rPr lang="en-US" sz="3400" dirty="0" smtClean="0"/>
              <a:t>.</a:t>
            </a:r>
            <a:r>
              <a:rPr lang="en-US" sz="3400" dirty="0" smtClean="0"/>
              <a:t> The </a:t>
            </a:r>
            <a:r>
              <a:rPr lang="en-US" sz="3400" dirty="0" smtClean="0">
                <a:hlinkClick r:id="rId4" tooltip="British Rule"/>
              </a:rPr>
              <a:t>British</a:t>
            </a:r>
            <a:r>
              <a:rPr lang="en-US" sz="3400" dirty="0" smtClean="0"/>
              <a:t> had no alternative except to take Jinnah's views into account as he had emerged as the sole spokesperson of the Entire British India's Muslims. However, the British did not want British India to be partitioned, and in one last effort to prevent it they devised the </a:t>
            </a:r>
            <a:r>
              <a:rPr lang="en-US" sz="3400" dirty="0" smtClean="0">
                <a:hlinkClick r:id="rId5" tooltip="Cabinet Mission Plan"/>
              </a:rPr>
              <a:t>Cabinet Mission plan</a:t>
            </a:r>
            <a:r>
              <a:rPr lang="en-US" sz="3400" dirty="0" smtClean="0"/>
              <a:t>.</a:t>
            </a:r>
            <a:endParaRPr lang="en-US" sz="34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As the cabinet mission failed, the British government announced its intention to end the </a:t>
            </a:r>
            <a:r>
              <a:rPr lang="en-US" dirty="0" smtClean="0">
                <a:hlinkClick r:id="rId2" tooltip="British Rule"/>
              </a:rPr>
              <a:t>British Rule</a:t>
            </a:r>
            <a:r>
              <a:rPr lang="en-US" dirty="0" smtClean="0"/>
              <a:t> in </a:t>
            </a:r>
            <a:r>
              <a:rPr lang="en-US" dirty="0" smtClean="0"/>
              <a:t>1946–47.</a:t>
            </a:r>
            <a:r>
              <a:rPr lang="en-US" baseline="30000" dirty="0" smtClean="0"/>
              <a:t> </a:t>
            </a:r>
            <a:r>
              <a:rPr lang="en-US" dirty="0" smtClean="0">
                <a:hlinkClick r:id="rId3" tooltip="Indian nationalism"/>
              </a:rPr>
              <a:t>Nationalists</a:t>
            </a:r>
            <a:r>
              <a:rPr lang="en-US" dirty="0" smtClean="0"/>
              <a:t> in British India—including </a:t>
            </a:r>
            <a:r>
              <a:rPr lang="en-US" dirty="0" smtClean="0">
                <a:hlinkClick r:id="rId4" tooltip="Jawaharlal Nehru"/>
              </a:rPr>
              <a:t>Jawaharlal Nehru</a:t>
            </a:r>
            <a:r>
              <a:rPr lang="en-US" dirty="0" smtClean="0"/>
              <a:t> and </a:t>
            </a:r>
            <a:r>
              <a:rPr lang="en-US" dirty="0" err="1" smtClean="0">
                <a:hlinkClick r:id="rId5" tooltip="Abul Kalam Azad"/>
              </a:rPr>
              <a:t>Abul</a:t>
            </a:r>
            <a:r>
              <a:rPr lang="en-US" dirty="0" smtClean="0">
                <a:hlinkClick r:id="rId5" tooltip="Abul Kalam Azad"/>
              </a:rPr>
              <a:t> </a:t>
            </a:r>
            <a:r>
              <a:rPr lang="en-US" dirty="0" err="1" smtClean="0">
                <a:hlinkClick r:id="rId5" tooltip="Abul Kalam Azad"/>
              </a:rPr>
              <a:t>Kalam</a:t>
            </a:r>
            <a:r>
              <a:rPr lang="en-US" dirty="0" smtClean="0">
                <a:hlinkClick r:id="rId5" tooltip="Abul Kalam Azad"/>
              </a:rPr>
              <a:t> Azad</a:t>
            </a:r>
            <a:r>
              <a:rPr lang="en-US" dirty="0" smtClean="0"/>
              <a:t> of Congress, Jinnah of the </a:t>
            </a:r>
            <a:r>
              <a:rPr lang="en-US" dirty="0" smtClean="0">
                <a:hlinkClick r:id="rId6" tooltip="All-India Muslim League"/>
              </a:rPr>
              <a:t>All-India Muslim League</a:t>
            </a:r>
            <a:r>
              <a:rPr lang="en-US" dirty="0" smtClean="0"/>
              <a:t>, and </a:t>
            </a:r>
            <a:r>
              <a:rPr lang="en-US" dirty="0" smtClean="0">
                <a:hlinkClick r:id="rId7" tooltip="Master Tara Singh"/>
              </a:rPr>
              <a:t>Master Tara Singh</a:t>
            </a:r>
            <a:r>
              <a:rPr lang="en-US" dirty="0" smtClean="0"/>
              <a:t> representing the Sikhs—agreed to the proposed terms of transfer of power and independence in June 1947 with the </a:t>
            </a:r>
            <a:r>
              <a:rPr lang="en-US" dirty="0" smtClean="0">
                <a:hlinkClick r:id="rId8" tooltip="Governor-General of India"/>
              </a:rPr>
              <a:t>Viceroy of India</a:t>
            </a:r>
            <a:r>
              <a:rPr lang="en-US" dirty="0" smtClean="0"/>
              <a:t>, </a:t>
            </a:r>
            <a:r>
              <a:rPr lang="en-US" dirty="0" smtClean="0">
                <a:hlinkClick r:id="rId9" tooltip="Louis Mountbatten, 1st Earl Mountbatten of Burma"/>
              </a:rPr>
              <a:t>Lord Mountbatten of Burma</a:t>
            </a:r>
            <a:r>
              <a:rPr lang="en-US" dirty="0" smtClean="0"/>
              <a:t>.</a:t>
            </a:r>
            <a:r>
              <a:rPr lang="en-US" dirty="0" smtClean="0"/>
              <a:t> As the United Kingdom agreed to the </a:t>
            </a:r>
            <a:r>
              <a:rPr lang="en-US" dirty="0" smtClean="0">
                <a:hlinkClick r:id="rId10" tooltip="Partition of India"/>
              </a:rPr>
              <a:t>partitioning of India</a:t>
            </a:r>
            <a:r>
              <a:rPr lang="en-US" dirty="0" smtClean="0"/>
              <a:t> in 1947, the modern state of Pakistan was established on </a:t>
            </a:r>
            <a:r>
              <a:rPr lang="en-US" dirty="0" smtClean="0">
                <a:hlinkClick r:id="rId11" tooltip="Fourteenth of August"/>
              </a:rPr>
              <a:t>14 August 1947</a:t>
            </a:r>
            <a:r>
              <a:rPr lang="en-US" dirty="0" smtClean="0"/>
              <a:t> </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r>
              <a:rPr lang="en-US" sz="7200" dirty="0" smtClean="0">
                <a:solidFill>
                  <a:srgbClr val="FF0000"/>
                </a:solidFill>
              </a:rPr>
              <a:t>THANK YOU</a:t>
            </a:r>
            <a:endParaRPr lang="en-US" sz="7200" dirty="0">
              <a:solidFill>
                <a:srgbClr val="FF0000"/>
              </a:solidFill>
            </a:endParaRPr>
          </a:p>
        </p:txBody>
      </p:sp>
      <p:sp>
        <p:nvSpPr>
          <p:cNvPr id="3" name="Content Placeholder 2"/>
          <p:cNvSpPr>
            <a:spLocks noGrp="1"/>
          </p:cNvSpPr>
          <p:nvPr>
            <p:ph sz="quarter" idx="1"/>
          </p:nvPr>
        </p:nvSpPr>
        <p:spPr>
          <a:xfrm>
            <a:off x="609600" y="2971800"/>
            <a:ext cx="8077200" cy="3154363"/>
          </a:xfrm>
        </p:spPr>
        <p:txBody>
          <a:bodyPr/>
          <a:lstStyle/>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lag of Pakistan"/>
          <p:cNvPicPr>
            <a:picLocks noChangeAspect="1" noChangeArrowheads="1"/>
          </p:cNvPicPr>
          <p:nvPr/>
        </p:nvPicPr>
        <p:blipFill>
          <a:blip r:embed="rId2"/>
          <a:srcRect/>
          <a:stretch>
            <a:fillRect/>
          </a:stretch>
        </p:blipFill>
        <p:spPr bwMode="auto">
          <a:xfrm>
            <a:off x="24792" y="241398"/>
            <a:ext cx="8128608" cy="562600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akistan-province-map.gif"/>
          <p:cNvPicPr>
            <a:picLocks noGrp="1" noChangeAspect="1"/>
          </p:cNvPicPr>
          <p:nvPr>
            <p:ph sz="quarter" idx="1"/>
          </p:nvPr>
        </p:nvPicPr>
        <p:blipFill>
          <a:blip r:embed="rId2"/>
          <a:stretch>
            <a:fillRect/>
          </a:stretch>
        </p:blipFill>
        <p:spPr>
          <a:xfrm>
            <a:off x="2339104" y="533400"/>
            <a:ext cx="4429279" cy="6019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s://upload.wikimedia.org/wikipedia/commons/thumb/b/bb/Indus.A2002274.0610.1km.jpg/800px-Indus.A2002274.0610.1km.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534400" cy="6740307"/>
          </a:xfrm>
          <a:prstGeom prst="rect">
            <a:avLst/>
          </a:prstGeom>
        </p:spPr>
        <p:txBody>
          <a:bodyPr wrap="square">
            <a:spAutoFit/>
          </a:bodyPr>
          <a:lstStyle/>
          <a:p>
            <a:pPr fontAlgn="base"/>
            <a:r>
              <a:rPr lang="en-US" sz="3600" b="1" dirty="0">
                <a:solidFill>
                  <a:srgbClr val="FF0000"/>
                </a:solidFill>
              </a:rPr>
              <a:t>Two Nation Theory</a:t>
            </a:r>
            <a:r>
              <a:rPr lang="en-US" sz="3600" b="1" dirty="0" smtClean="0"/>
              <a:t>:   </a:t>
            </a:r>
            <a:r>
              <a:rPr lang="en-US" sz="3600" b="1" dirty="0" smtClean="0"/>
              <a:t>first mention by </a:t>
            </a:r>
            <a:r>
              <a:rPr lang="en-US" sz="3600" b="1" dirty="0" smtClean="0"/>
              <a:t>Sir </a:t>
            </a:r>
            <a:r>
              <a:rPr lang="en-US" sz="3600" b="1" dirty="0" err="1" smtClean="0"/>
              <a:t>S</a:t>
            </a:r>
            <a:r>
              <a:rPr lang="en-US" sz="3600" b="1" dirty="0" err="1" smtClean="0"/>
              <a:t>yed</a:t>
            </a:r>
            <a:r>
              <a:rPr lang="en-US" sz="3600" b="1" dirty="0" smtClean="0"/>
              <a:t> </a:t>
            </a:r>
            <a:r>
              <a:rPr lang="en-US" sz="3600" b="1" dirty="0" err="1"/>
              <a:t>A</a:t>
            </a:r>
            <a:r>
              <a:rPr lang="en-US" sz="3600" b="1" dirty="0" err="1" smtClean="0"/>
              <a:t>hamed</a:t>
            </a:r>
            <a:r>
              <a:rPr lang="en-US" sz="3600" b="1" dirty="0" smtClean="0"/>
              <a:t> khan  the founder of the Aligarh movement  .     </a:t>
            </a:r>
            <a:endParaRPr lang="en-US" sz="3600" b="1" dirty="0"/>
          </a:p>
          <a:p>
            <a:pPr fontAlgn="base"/>
            <a:r>
              <a:rPr lang="en-US" sz="3600" dirty="0" smtClean="0"/>
              <a:t>He  </a:t>
            </a:r>
            <a:r>
              <a:rPr lang="en-US" sz="3600" dirty="0"/>
              <a:t>expounded his two nation theory in which he clearly said that the Hindus and the Muslims are two separate nations. These have different cultures and their gods and goddesses and religious places are different. According to him these two nations have no point of similarity and as such cannot live together.</a:t>
            </a:r>
          </a:p>
          <a:p>
            <a:pPr fontAlgn="base"/>
            <a:endParaRPr 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upload.wikimedia.org/wikipedia/commons/1/1a/Sir_Syed1.jpg"/>
          <p:cNvPicPr>
            <a:picLocks noChangeAspect="1" noChangeArrowheads="1"/>
          </p:cNvPicPr>
          <p:nvPr/>
        </p:nvPicPr>
        <p:blipFill>
          <a:blip r:embed="rId2"/>
          <a:srcRect/>
          <a:stretch>
            <a:fillRect/>
          </a:stretch>
        </p:blipFill>
        <p:spPr bwMode="auto">
          <a:xfrm>
            <a:off x="685800" y="228600"/>
            <a:ext cx="7086600" cy="6248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A clickable map of Pakistan exhibiting its administrative units."/>
          <p:cNvPicPr>
            <a:picLocks noChangeAspect="1" noChangeArrowheads="1"/>
          </p:cNvPicPr>
          <p:nvPr/>
        </p:nvPicPr>
        <p:blipFill>
          <a:blip r:embed="rId2"/>
          <a:srcRect/>
          <a:stretch>
            <a:fillRect/>
          </a:stretch>
        </p:blipFill>
        <p:spPr bwMode="auto">
          <a:xfrm>
            <a:off x="1524000" y="685800"/>
            <a:ext cx="6191250" cy="4953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609600"/>
            <a:ext cx="7848600" cy="2246769"/>
          </a:xfrm>
          <a:prstGeom prst="rect">
            <a:avLst/>
          </a:prstGeom>
        </p:spPr>
        <p:txBody>
          <a:bodyPr wrap="square">
            <a:spAutoFit/>
          </a:bodyPr>
          <a:lstStyle/>
          <a:p>
            <a:r>
              <a:rPr lang="en-US" sz="2800" dirty="0"/>
              <a:t>It is believed that the idea of formation of consolidated North-West Indian Muslim State was first mooted by </a:t>
            </a:r>
            <a:r>
              <a:rPr lang="en-US" sz="2800" dirty="0">
                <a:solidFill>
                  <a:srgbClr val="FF0000"/>
                </a:solidFill>
              </a:rPr>
              <a:t>Sir </a:t>
            </a:r>
            <a:r>
              <a:rPr lang="en-US" sz="2800" b="1" i="1" dirty="0">
                <a:solidFill>
                  <a:srgbClr val="FF0000"/>
                </a:solidFill>
              </a:rPr>
              <a:t>Mohammed </a:t>
            </a:r>
            <a:r>
              <a:rPr lang="en-US" sz="2800" b="1" i="1" dirty="0" err="1">
                <a:solidFill>
                  <a:srgbClr val="FF0000"/>
                </a:solidFill>
              </a:rPr>
              <a:t>Iqbal</a:t>
            </a:r>
            <a:r>
              <a:rPr lang="en-US" sz="2800" b="1" i="1" dirty="0">
                <a:solidFill>
                  <a:srgbClr val="FF0000"/>
                </a:solidFill>
              </a:rPr>
              <a:t> </a:t>
            </a:r>
            <a:r>
              <a:rPr lang="en-US" sz="2800" dirty="0"/>
              <a:t>in 1930. But all that he wanted was a lose federation and not a separate State of Pakistan</a:t>
            </a:r>
            <a:r>
              <a:rPr lang="en-US" dirty="0"/>
              <a:t>.</a:t>
            </a:r>
          </a:p>
        </p:txBody>
      </p:sp>
      <p:pic>
        <p:nvPicPr>
          <p:cNvPr id="18434" name="Picture 2" descr="Iqbal.jpg"/>
          <p:cNvPicPr>
            <a:picLocks noChangeAspect="1" noChangeArrowheads="1"/>
          </p:cNvPicPr>
          <p:nvPr/>
        </p:nvPicPr>
        <p:blipFill>
          <a:blip r:embed="rId2"/>
          <a:srcRect/>
          <a:stretch>
            <a:fillRect/>
          </a:stretch>
        </p:blipFill>
        <p:spPr bwMode="auto">
          <a:xfrm>
            <a:off x="4953000" y="2895599"/>
            <a:ext cx="3505200" cy="383902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696200" cy="2308324"/>
          </a:xfrm>
          <a:prstGeom prst="rect">
            <a:avLst/>
          </a:prstGeom>
        </p:spPr>
        <p:txBody>
          <a:bodyPr wrap="square">
            <a:spAutoFit/>
          </a:bodyPr>
          <a:lstStyle/>
          <a:p>
            <a:r>
              <a:rPr lang="en-US" sz="2400" dirty="0"/>
              <a:t>In 1933, Muslim Under-Graduate of Cambridge under </a:t>
            </a:r>
            <a:r>
              <a:rPr lang="en-US" sz="2400" dirty="0" err="1" smtClean="0">
                <a:solidFill>
                  <a:srgbClr val="FF0000"/>
                </a:solidFill>
              </a:rPr>
              <a:t>Rahmat</a:t>
            </a:r>
            <a:r>
              <a:rPr lang="en-US" sz="2400" dirty="0" smtClean="0">
                <a:solidFill>
                  <a:srgbClr val="FF0000"/>
                </a:solidFill>
              </a:rPr>
              <a:t> Ali in “NOW OR NEVER”  Pamphlet </a:t>
            </a:r>
            <a:r>
              <a:rPr lang="en-US" sz="2400" dirty="0" smtClean="0"/>
              <a:t>again </a:t>
            </a:r>
            <a:r>
              <a:rPr lang="en-US" sz="2400" dirty="0"/>
              <a:t>renewed the demand of Pakistan which was to include Punjab. NWFP, Baluchistan, </a:t>
            </a:r>
            <a:r>
              <a:rPr lang="en-US" sz="2400" dirty="0" err="1"/>
              <a:t>Sindh</a:t>
            </a:r>
            <a:r>
              <a:rPr lang="en-US" sz="2400" dirty="0"/>
              <a:t> and Kashmir but the scheme did not receive much encouragement. Even Sir </a:t>
            </a:r>
            <a:r>
              <a:rPr lang="en-US" sz="2400" dirty="0" err="1"/>
              <a:t>Zaffar</a:t>
            </a:r>
            <a:r>
              <a:rPr lang="en-US" sz="2400" dirty="0"/>
              <a:t> </a:t>
            </a:r>
            <a:r>
              <a:rPr lang="en-US" sz="2400" dirty="0" err="1"/>
              <a:t>ullah</a:t>
            </a:r>
            <a:r>
              <a:rPr lang="en-US" sz="2400" dirty="0"/>
              <a:t> Khan described it as impracticable</a:t>
            </a:r>
            <a:r>
              <a:rPr lang="en-US" dirty="0"/>
              <a:t>.</a:t>
            </a:r>
          </a:p>
        </p:txBody>
      </p:sp>
      <p:pic>
        <p:nvPicPr>
          <p:cNvPr id="16386" name="Picture 2" descr="https://upload.wikimedia.org/wikipedia/en/thumb/2/28/Rehmat.jpg/200px-Rehmat.jpg"/>
          <p:cNvPicPr>
            <a:picLocks noChangeAspect="1" noChangeArrowheads="1"/>
          </p:cNvPicPr>
          <p:nvPr/>
        </p:nvPicPr>
        <p:blipFill>
          <a:blip r:embed="rId2"/>
          <a:srcRect/>
          <a:stretch>
            <a:fillRect/>
          </a:stretch>
        </p:blipFill>
        <p:spPr bwMode="auto">
          <a:xfrm>
            <a:off x="4800600" y="2895600"/>
            <a:ext cx="3733800" cy="3733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39</TotalTime>
  <Words>255</Words>
  <Application>Microsoft Office PowerPoint</Application>
  <PresentationFormat>On-screen Show (4:3)</PresentationFormat>
  <Paragraphs>13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The Pakistan  Movement      </vt:lpstr>
      <vt:lpstr>Slide 2</vt:lpstr>
      <vt:lpstr>Slide 3</vt:lpstr>
      <vt:lpstr>Slide 4</vt:lpstr>
      <vt:lpstr>Slide 5</vt:lpstr>
      <vt:lpstr>Slide 6</vt:lpstr>
      <vt:lpstr>Slide 7</vt:lpstr>
      <vt:lpstr>Slide 8</vt:lpstr>
      <vt:lpstr>Slide 9</vt:lpstr>
      <vt:lpstr>The Lahore resolution  </vt:lpstr>
      <vt:lpstr>Slide 11</vt:lpstr>
      <vt:lpstr>Slide 12</vt:lpstr>
      <vt:lpstr>Slide 13</vt:lpstr>
      <vt:lpstr>Slide 14</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Pakistan  movement</dc:title>
  <dc:creator>admin</dc:creator>
  <cp:lastModifiedBy>admin</cp:lastModifiedBy>
  <cp:revision>8</cp:revision>
  <dcterms:created xsi:type="dcterms:W3CDTF">2019-01-24T06:06:37Z</dcterms:created>
  <dcterms:modified xsi:type="dcterms:W3CDTF">2022-12-21T07:57:59Z</dcterms:modified>
</cp:coreProperties>
</file>